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40" r:id="rId4"/>
    <p:sldMasterId id="2147483852" r:id="rId5"/>
    <p:sldMasterId id="2147483864" r:id="rId6"/>
    <p:sldMasterId id="2147483888" r:id="rId7"/>
    <p:sldMasterId id="2147483900" r:id="rId8"/>
  </p:sldMasterIdLst>
  <p:notesMasterIdLst>
    <p:notesMasterId r:id="rId27"/>
  </p:notesMasterIdLst>
  <p:sldIdLst>
    <p:sldId id="256" r:id="rId9"/>
    <p:sldId id="264" r:id="rId10"/>
    <p:sldId id="257" r:id="rId11"/>
    <p:sldId id="273" r:id="rId12"/>
    <p:sldId id="258" r:id="rId13"/>
    <p:sldId id="265" r:id="rId14"/>
    <p:sldId id="270" r:id="rId15"/>
    <p:sldId id="267" r:id="rId16"/>
    <p:sldId id="275" r:id="rId17"/>
    <p:sldId id="271" r:id="rId18"/>
    <p:sldId id="268" r:id="rId19"/>
    <p:sldId id="269" r:id="rId20"/>
    <p:sldId id="259" r:id="rId21"/>
    <p:sldId id="260" r:id="rId22"/>
    <p:sldId id="261" r:id="rId23"/>
    <p:sldId id="262" r:id="rId24"/>
    <p:sldId id="26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99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8" autoAdjust="0"/>
  </p:normalViewPr>
  <p:slideViewPr>
    <p:cSldViewPr>
      <p:cViewPr varScale="1">
        <p:scale>
          <a:sx n="68" d="100"/>
          <a:sy n="68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163A-96AA-47BA-B3D7-650AD63E37F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1D2C6-ED48-4822-AB38-9B44D4318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1D2C6-ED48-4822-AB38-9B44D43180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2.wav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microsoft.com/office/2007/relationships/media" Target="../media/media1.mp3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microsoft.com/office/2007/relationships/media" Target="../media/media10.wav"/><Relationship Id="rId2" Type="http://schemas.openxmlformats.org/officeDocument/2006/relationships/audio" Target="../media/media10.wav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wav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microsoft.com/office/2007/relationships/media" Target="../media/media11.wav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2.wav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microsoft.com/office/2007/relationships/media" Target="../media/media12.wav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3.wav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microsoft.com/office/2007/relationships/media" Target="../media/media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4.wav"/><Relationship Id="rId1" Type="http://schemas.openxmlformats.org/officeDocument/2006/relationships/tags" Target="../tags/tag13.xml"/><Relationship Id="rId5" Type="http://schemas.openxmlformats.org/officeDocument/2006/relationships/image" Target="../media/image5.png"/><Relationship Id="rId4" Type="http://schemas.microsoft.com/office/2007/relationships/media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5.wav"/><Relationship Id="rId1" Type="http://schemas.openxmlformats.org/officeDocument/2006/relationships/tags" Target="../tags/tag14.xml"/><Relationship Id="rId5" Type="http://schemas.openxmlformats.org/officeDocument/2006/relationships/image" Target="../media/image5.png"/><Relationship Id="rId4" Type="http://schemas.microsoft.com/office/2007/relationships/media" Target="../media/media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av"/><Relationship Id="rId2" Type="http://schemas.openxmlformats.org/officeDocument/2006/relationships/tags" Target="../tags/tag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media" Target="../media/media16.wav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17.wav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microsoft.com/office/2007/relationships/media" Target="../media/media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8.wav"/><Relationship Id="rId1" Type="http://schemas.openxmlformats.org/officeDocument/2006/relationships/tags" Target="../tags/tag17.xml"/><Relationship Id="rId5" Type="http://schemas.openxmlformats.org/officeDocument/2006/relationships/image" Target="../media/image5.png"/><Relationship Id="rId4" Type="http://schemas.microsoft.com/office/2007/relationships/media" Target="../media/media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media" Target="../media/media3.wav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4.wav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microsoft.com/office/2007/relationships/media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5.png"/><Relationship Id="rId2" Type="http://schemas.openxmlformats.org/officeDocument/2006/relationships/audio" Target="../media/media5.wav"/><Relationship Id="rId1" Type="http://schemas.openxmlformats.org/officeDocument/2006/relationships/tags" Target="../tags/tag4.xml"/><Relationship Id="rId6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hyperlink" Target="https://ru.wikipedia.org/wiki/%D0%A4%D0%B0%D0%B9%D0%BB:Zabaykalskiy_kray_Chernyshevskiy_ray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6.wav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microsoft.com/office/2007/relationships/media" Target="../media/media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wav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microsoft.com/office/2007/relationships/media" Target="../media/media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audio" Target="../media/media8.wav"/><Relationship Id="rId1" Type="http://schemas.openxmlformats.org/officeDocument/2006/relationships/tags" Target="../tags/tag7.xml"/><Relationship Id="rId6" Type="http://schemas.microsoft.com/office/2007/relationships/media" Target="../media/media8.wav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wav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media" Target="../media/media9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abic Typesetting" pitchFamily="66" charset="-78"/>
              </a:rPr>
              <a:t>Государственное учреждение здравоохранения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abic Typesetting" pitchFamily="66" charset="-7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itchFamily="66" charset="-78"/>
              </a:rPr>
              <a:t>«Чернышевская центральная районная больница»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" name="саксофон и гитара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  <p:pic>
        <p:nvPicPr>
          <p:cNvPr id="17" name="Звук 1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000">
        <p:circle/>
      </p:transition>
    </mc:Choice>
    <mc:Fallback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/>
    </p:bldLst>
  </p:timing>
  <p:extLst>
    <p:ext uri="{E180D4A7-C9FB-4DFB-919C-405C955672EB}">
      <p14:showEvtLst xmlns:p14="http://schemas.microsoft.com/office/powerpoint/2010/main" xmlns="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Акушерское отделение</a:t>
            </a:r>
            <a:endParaRPr lang="ru-RU" sz="4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563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4497388" cy="396044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566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5025" y="1340768"/>
            <a:ext cx="4498975" cy="3888432"/>
          </a:xfr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728">
        <p14:conveyor dir="l"/>
      </p:transition>
    </mc:Choice>
    <mc:Fallback>
      <p:transition spd="slow" advTm="7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Хирургическое отделение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IMG_054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8640960" cy="5400600"/>
          </a:xfr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5433">
        <p14:prism/>
      </p:transition>
    </mc:Choice>
    <mc:Fallback>
      <p:transition spd="slow" advTm="54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отделение </a:t>
            </a:r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реанимации и интенсивной терапии</a:t>
            </a:r>
            <a:endParaRPr lang="ru-RU" sz="4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IMG_055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1556792"/>
            <a:ext cx="8496944" cy="4824536"/>
          </a:xfr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5652">
        <p14:doors dir="vert"/>
      </p:transition>
    </mc:Choice>
    <mc:Fallback>
      <p:transition spd="slow" advTm="5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38531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Врач-акушер-гинеколог;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Врач-анестезиолог-реаниматолог;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Врач-хирург;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Врач-терапевт участковый;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Врач-педиатр участковый;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Врач-эндокринолог;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Врач-инфекционист;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Врач-отоларинголог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ВРАЧ-ОНКОЛОГ;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Врач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травматолог.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3871" y="231031"/>
            <a:ext cx="5618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Вакансии: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7189">
        <p:checker/>
      </p:transition>
    </mc:Choice>
    <mc:Fallback>
      <p:transition spd="slow" advTm="1718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1143000"/>
          </a:xfrm>
        </p:spPr>
        <p:txBody>
          <a:bodyPr/>
          <a:lstStyle/>
          <a:p>
            <a:r>
              <a:rPr lang="ru-RU" sz="6000" dirty="0" smtClean="0">
                <a:solidFill>
                  <a:srgbClr val="7030A0"/>
                </a:solidFill>
              </a:rPr>
              <a:t>График работы: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/>
              <a:t>С понедельника по пятницу</a:t>
            </a:r>
            <a:br>
              <a:rPr lang="ru-RU" sz="3200" dirty="0" smtClean="0"/>
            </a:br>
            <a:r>
              <a:rPr lang="ru-RU" sz="3200" dirty="0" smtClean="0"/>
              <a:t> с 8-00ч. до 16-48ч.</a:t>
            </a:r>
            <a:br>
              <a:rPr lang="ru-RU" sz="3200" dirty="0" smtClean="0"/>
            </a:br>
            <a:r>
              <a:rPr lang="ru-RU" sz="3200" dirty="0" smtClean="0"/>
              <a:t> Перерыв для отдыха и питания с 12-00ч. до 13-00ч.</a:t>
            </a:r>
            <a:br>
              <a:rPr lang="ru-RU" sz="3200" dirty="0" smtClean="0"/>
            </a:br>
            <a:r>
              <a:rPr lang="ru-RU" sz="3200" dirty="0" smtClean="0"/>
              <a:t>Выходные дни: </a:t>
            </a:r>
            <a:br>
              <a:rPr lang="ru-RU" sz="3200" dirty="0" smtClean="0"/>
            </a:br>
            <a:r>
              <a:rPr lang="ru-RU" sz="3200" dirty="0" smtClean="0"/>
              <a:t>суббота, воскресенье.</a:t>
            </a: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966">
        <p14:vortex dir="r"/>
      </p:transition>
    </mc:Choice>
    <mc:Fallback>
      <p:transition spd="slow" advTm="3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600199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FF3399"/>
                </a:solidFill>
              </a:rPr>
              <a:t>Целевой показатель з</a:t>
            </a:r>
            <a:r>
              <a:rPr lang="ru-RU" sz="3500" dirty="0" smtClean="0">
                <a:solidFill>
                  <a:srgbClr val="FF3399"/>
                </a:solidFill>
              </a:rPr>
              <a:t>аработной платы врачей по учреждению составляет 69987,00 руб</a:t>
            </a:r>
            <a:r>
              <a:rPr lang="ru-RU" sz="4800" dirty="0" smtClean="0">
                <a:solidFill>
                  <a:srgbClr val="FF3399"/>
                </a:solidFill>
              </a:rPr>
              <a:t>.</a:t>
            </a:r>
            <a:endParaRPr lang="ru-RU" sz="4800" dirty="0">
              <a:solidFill>
                <a:srgbClr val="FF3399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9442" y="1807361"/>
            <a:ext cx="7667013" cy="4051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Составляющие заработной платы:</a:t>
            </a:r>
          </a:p>
          <a:p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Должностной </a:t>
            </a: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оклад: 7239 - 8395руб.;</a:t>
            </a:r>
          </a:p>
          <a:p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Выплаты компенсационного характера;</a:t>
            </a:r>
          </a:p>
          <a:p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Выплаты стимулирующего характера</a:t>
            </a:r>
            <a:r>
              <a:rPr lang="ru-RU" sz="26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8248">
        <p14:glitter pattern="hexagon"/>
      </p:transition>
    </mc:Choice>
    <mc:Fallback>
      <p:transition spd="slow" advTm="82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Меры социальной поддержки: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07361"/>
            <a:ext cx="8064895" cy="40514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Предоставление места в детском дошкольном учреждении;</a:t>
            </a:r>
          </a:p>
          <a:p>
            <a:r>
              <a:rPr lang="ru-RU" sz="2800" dirty="0" smtClean="0"/>
              <a:t>Три общеобразовательные школы;</a:t>
            </a:r>
          </a:p>
          <a:p>
            <a:r>
              <a:rPr lang="ru-RU" sz="2800" dirty="0" smtClean="0"/>
              <a:t>Предоставление </a:t>
            </a:r>
            <a:r>
              <a:rPr lang="ru-RU" sz="2800" dirty="0" smtClean="0"/>
              <a:t>служебного</a:t>
            </a:r>
            <a:r>
              <a:rPr lang="ru-RU" sz="2800" dirty="0" smtClean="0"/>
              <a:t> </a:t>
            </a:r>
            <a:r>
              <a:rPr lang="ru-RU" sz="2800" dirty="0" smtClean="0"/>
              <a:t>жилья;</a:t>
            </a:r>
          </a:p>
          <a:p>
            <a:r>
              <a:rPr lang="ru-RU" sz="2800" dirty="0" smtClean="0"/>
              <a:t>Оплата по найму жилого </a:t>
            </a:r>
            <a:r>
              <a:rPr lang="ru-RU" sz="2800" dirty="0" smtClean="0"/>
              <a:t>помещения;</a:t>
            </a:r>
          </a:p>
          <a:p>
            <a:r>
              <a:rPr lang="ru-RU" sz="2800" dirty="0" smtClean="0"/>
              <a:t>Реализуется программа «Земский доктор»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102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556792"/>
            <a:ext cx="7408333" cy="3450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Возможность повышения квалификации;</a:t>
            </a:r>
          </a:p>
          <a:p>
            <a:r>
              <a:rPr lang="ru-RU" sz="3200" dirty="0" smtClean="0"/>
              <a:t>Возможность профессиональной переподготовки;</a:t>
            </a:r>
          </a:p>
          <a:p>
            <a:r>
              <a:rPr lang="ru-RU" sz="3200" dirty="0" smtClean="0"/>
              <a:t>Заключение эффективных контрактов;</a:t>
            </a:r>
          </a:p>
          <a:p>
            <a:r>
              <a:rPr lang="ru-RU" sz="3200" dirty="0" smtClean="0"/>
              <a:t>Перспективы карьерного роста.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3177">
        <p14:warp dir="in"/>
      </p:transition>
    </mc:Choice>
    <mc:Fallback>
      <p:transition spd="slow" advTm="131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dirty="0" smtClean="0"/>
              <a:t>                   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953" y="2967335"/>
            <a:ext cx="788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177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350">
        <p14:vortex dir="r"/>
      </p:transition>
    </mc:Choice>
    <mc:Fallback>
      <p:transition spd="slow" advTm="3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03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8640960" cy="6408712"/>
          </a:xfrm>
        </p:spPr>
      </p:pic>
      <p:pic>
        <p:nvPicPr>
          <p:cNvPr id="11" name="Звук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4158">
        <p14:shred/>
      </p:transition>
    </mc:Choice>
    <mc:Fallback>
      <p:transition spd="slow" advTm="41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Юридический адрес: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673462, Забайкальский край, </a:t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пгт</a:t>
            </a: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Чернышевск, ул. Калинина, 32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1044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Чернышевск – поселок городского типа;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Градообразующие предприятия: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локомотивное депо;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вагонное депо;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путевая машинная станция №11;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ПЧ №7.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Детские дошкольные учреждения, школы, дом детского творчества, музыкальная школа.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Учреждения культурного досуга населения: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Дом культуры «Овация»;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Культурно-развлекательный центр «Радуга»;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Школа танцев «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Rich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;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-  Кинотеатр «Радуга».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403"/>
    </mc:Choice>
    <mc:Fallback>
      <p:transition spd="slow" advTm="16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scene3d>
              <a:camera prst="perspectiveHeroicExtremeRightFacing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Чернышевский район</a:t>
            </a:r>
            <a:endParaRPr lang="ru-RU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05264"/>
            <a:ext cx="4040188" cy="366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805264"/>
            <a:ext cx="4041775" cy="36693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7504" y="2204864"/>
            <a:ext cx="4824536" cy="392129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Население района 3</a:t>
            </a:r>
            <a:r>
              <a:rPr lang="en-US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586 </a:t>
            </a:r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человек;</a:t>
            </a:r>
          </a:p>
          <a:p>
            <a:r>
              <a:rPr lang="ru-RU" sz="32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Расстояние до краевого центра г.Чита – 309 км.</a:t>
            </a:r>
          </a:p>
          <a:p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Объект 5" descr="Чернышевский район на карте">
            <a:hlinkClick r:id="rId4" tooltip="&quot;Чернышевский район на карте&quot;"/>
          </p:cNvPr>
          <p:cNvPicPr>
            <a:picLocks noGrp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37162" y="1628800"/>
            <a:ext cx="3727326" cy="4177481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/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309">
        <p14:prism isInverted="1"/>
      </p:transition>
    </mc:Choice>
    <mc:Fallback>
      <p:transition spd="slow" advTm="7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60848"/>
            <a:ext cx="7876397" cy="4065315"/>
          </a:xfrm>
        </p:spPr>
        <p:txBody>
          <a:bodyPr>
            <a:normAutofit lnSpcReduction="10000"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Главный врач - Наталья Геннадьевна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Шемелина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44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факс 8(30265) 2-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44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Заместитель главного врача –Олеся Евгеньевна Радченко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5;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Начальник отдела кадров –Наталья Викторовна Уварова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тел.: 8(30265) 2-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00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86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Адрес электронной почты: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mu.chern.crb2@mail.ru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данные:</a:t>
            </a:r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7689">
        <p:dissolve/>
      </p:transition>
    </mc:Choice>
    <mc:Fallback>
      <p:transition spd="slow" advTm="17689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235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</a:t>
            </a:r>
            <a:b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ГУЗ «Чернышевская ЦРБ»</a:t>
            </a:r>
            <a:endParaRPr lang="ru-RU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1"/>
            <a:ext cx="8568952" cy="4968552"/>
          </a:xfrm>
        </p:spPr>
        <p:txBody>
          <a:bodyPr>
            <a:normAutofit fontScale="85000" lnSpcReduction="20000"/>
          </a:bodyPr>
          <a:lstStyle/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Поликлиническое отделение на 375 посещений;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Стационарное отделение на 1</a:t>
            </a:r>
            <a:r>
              <a:rPr lang="en-US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1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3 коек.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Отделение п.Аксеново-Зиловское на расстоянии 98км.: поликлиника на 150 посещений, стационар на 20 коек;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Участковая больница </a:t>
            </a:r>
            <a:r>
              <a:rPr lang="ru-RU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п.Жирекен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 на расстоянии 45км.: поликлиника на 38 посещений стационар на 19 коек;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Врачебная амбулатория п.Букачача на расстоянии 70км.: поликлиника на 39 посещений в том числе 8 коек дневного стационара;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16 </a:t>
            </a:r>
            <a:r>
              <a:rPr lang="ru-RU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ФАПов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 на 7711 посещений в среднем за год, включая профилактические осмотры;</a:t>
            </a:r>
          </a:p>
          <a:p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Narrow" panose="020B0606020202030204" pitchFamily="34" charset="0"/>
              </a:rPr>
              <a:t>Отделение скорой медицинской помощи с количеством вызовов на 10 000 населения в среднем 338, 1.  </a:t>
            </a:r>
          </a:p>
          <a:p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3599">
        <p14:ripple/>
      </p:transition>
    </mc:Choice>
    <mc:Fallback>
      <p:transition spd="slow" advTm="13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076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Педиатрическое отделение</a:t>
            </a:r>
            <a:endParaRPr lang="ru-RU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054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4579740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3" descr="IMG_0541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645025" y="1340768"/>
            <a:ext cx="4498975" cy="4104456"/>
          </a:xfr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 advTm="7187">
        <p14:honeycomb/>
      </p:transition>
    </mc:Choice>
    <mc:Fallback>
      <p:transition spd="slow" advTm="7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Терапевтическое отделение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IMG_054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556792"/>
            <a:ext cx="8136904" cy="4896544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7995">
        <p14:glitter pattern="hexagon"/>
      </p:transition>
    </mc:Choice>
    <mc:Fallback>
      <p:transition spd="slow" advTm="7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39551"/>
          </a:xfrm>
        </p:spPr>
        <p:txBody>
          <a:bodyPr/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Первичное сосудистое</a:t>
            </a:r>
            <a: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br>
              <a:rPr lang="ru-RU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отделение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46449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1.5|1.4|1.3|1.3|1.3|1.5|1.4|1.5|1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7|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1.6|1.7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3|3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4|1.3|1.2|1.2|1.3|1.2|1.3|1.3|1.1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9|4.6|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3|1.3|1.5|1.6|1.5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2.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E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E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E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E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E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Words>403</Words>
  <Application>Microsoft Office PowerPoint</Application>
  <PresentationFormat>Экран (4:3)</PresentationFormat>
  <Paragraphs>73</Paragraphs>
  <Slides>18</Slides>
  <Notes>1</Notes>
  <HiddenSlides>0</HiddenSlides>
  <MMClips>18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Autumn</vt:lpstr>
      <vt:lpstr>Summer</vt:lpstr>
      <vt:lpstr>Spring</vt:lpstr>
      <vt:lpstr>Волна</vt:lpstr>
      <vt:lpstr>Winter</vt:lpstr>
      <vt:lpstr>Воздушный поток</vt:lpstr>
      <vt:lpstr>Трек</vt:lpstr>
      <vt:lpstr>Апекс</vt:lpstr>
      <vt:lpstr>Государственное учреждение здравоохранения</vt:lpstr>
      <vt:lpstr>Слайд 2</vt:lpstr>
      <vt:lpstr> Юридический адрес: 673462, Забайкальский край,  пгт. Чернышевск, ул. Калинина, 32  </vt:lpstr>
      <vt:lpstr>Чернышевский район</vt:lpstr>
      <vt:lpstr>Контактные данные:</vt:lpstr>
      <vt:lpstr>Структура  ГУЗ «Чернышевская ЦРБ»</vt:lpstr>
      <vt:lpstr>Педиатрическое отделение</vt:lpstr>
      <vt:lpstr>Терапевтическое отделение</vt:lpstr>
      <vt:lpstr>Первичное сосудистое  отделение</vt:lpstr>
      <vt:lpstr>Акушерское отделение</vt:lpstr>
      <vt:lpstr>Хирургическое отделение</vt:lpstr>
      <vt:lpstr>отделение реанимации и интенсивной терапии</vt:lpstr>
      <vt:lpstr>Слайд 13</vt:lpstr>
      <vt:lpstr>График работы:</vt:lpstr>
      <vt:lpstr>Целевой показатель заработной платы врачей по учреждению составляет 69987,00 руб.</vt:lpstr>
      <vt:lpstr>Меры социальной поддержки: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здравоохранения «Чернышевская центральная районная больница»</dc:title>
  <cp:lastModifiedBy>www.PHILka.RU</cp:lastModifiedBy>
  <cp:revision>102</cp:revision>
  <dcterms:modified xsi:type="dcterms:W3CDTF">2019-11-18T03:28:44Z</dcterms:modified>
</cp:coreProperties>
</file>